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d9c67055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d9c67055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d9c67055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d9c67055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21b9794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21b9794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21b9794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21b9794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52cf1ae42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52cf1ae42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2cf1ae42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2cf1ae42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52cf1ae42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52cf1ae42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s://balsamiq-wireframes.appspot.com/?state=%7B%22ids%22:%5B%221c6sMiKj_fV3AUpjBvCQwJ-hKSawnzxD9%22%5D,%22action%22:%22open%22%7D&amp;shortID=Mast-2278"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hyperlink" Target="https://balsamiq-wireframes.appspot.com/?state=%7B%22ids%22:%5B%221c6sMiKj_fV3AUpjBvCQwJ-hKSawnzxD9%22%5D,%22action%22:%22open%22%7D&amp;shortID=Mast-F89D"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https://balsamiq-wireframes.appspot.com/?state=%7B%22ids%22:%5B%221c6sMiKj_fV3AUpjBvCQwJ-hKSawnzxD9%22%5D,%22action%22:%22open%22%7D&amp;shortID=Mast-7548" TargetMode="Externa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hyperlink" Target="https://balsamiq-wireframes.appspot.com/?state=%7B%22ids%22:%5B%221c6sMiKj_fV3AUpjBvCQwJ-hKSawnzxD9%22%5D,%22action%22:%22open%22%7D&amp;shortID=Mast-394F" TargetMode="Externa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hyperlink" Target="https://balsamiq-wireframes.appspot.com/?state=%7B%22ids%22:%5B%221c6sMiKj_fV3AUpjBvCQwJ-hKSawnzxD9%22%5D,%22action%22:%22open%22%7D&amp;shortID=Mast-59D1"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hyperlink" Target="https://balsamiq-wireframes.appspot.com/?state=%7B%22ids%22:%5B%221c6sMiKj_fV3AUpjBvCQwJ-hKSawnzxD9%22%5D,%22action%22:%22open%22%7D&amp;shortID=Mast-7EA9" TargetMode="Externa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s://balsamiq-wireframes.appspot.com/?state=%7B%22ids%22:%5B%221c6sMiKj_fV3AUpjBvCQwJ-hKSawnzxD9%22%5D,%22action%22:%22open%22%7D&amp;shortID=Mast-E945"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 Pet Supplies</a:t>
            </a:r>
            <a:endParaRPr/>
          </a:p>
        </p:txBody>
      </p:sp>
      <p:sp>
        <p:nvSpPr>
          <p:cNvPr id="139" name="Google Shape;139;p17"/>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and </a:t>
            </a:r>
            <a:endParaRPr/>
          </a:p>
          <a:p>
            <a:pPr indent="0" lvl="0" marL="0" rtl="0" algn="l">
              <a:spcBef>
                <a:spcPts val="0"/>
              </a:spcBef>
              <a:spcAft>
                <a:spcPts val="0"/>
              </a:spcAft>
              <a:buNone/>
            </a:pPr>
            <a:r>
              <a:rPr lang="en"/>
              <a:t>solution proposal</a:t>
            </a:r>
            <a:endParaRPr/>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
        <p:nvSpPr>
          <p:cNvPr id="141" name="Google Shape;141;p17"/>
          <p:cNvSpPr txBox="1"/>
          <p:nvPr/>
        </p:nvSpPr>
        <p:spPr>
          <a:xfrm>
            <a:off x="254000" y="4457950"/>
            <a:ext cx="1845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R M P P Bandara</a:t>
            </a:r>
            <a:endParaRPr sz="11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CB010623</a:t>
            </a:r>
            <a:endParaRPr sz="10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rgbClr val="FFFFFF"/>
                </a:solidFill>
              </a:rPr>
              <a:t>Information architecture</a:t>
            </a:r>
            <a:endParaRPr sz="1400">
              <a:solidFill>
                <a:srgbClr val="FFFFFF"/>
              </a:solidFill>
            </a:endParaRPr>
          </a:p>
        </p:txBody>
      </p:sp>
      <p:pic>
        <p:nvPicPr>
          <p:cNvPr id="199" name="Google Shape;199;p27"/>
          <p:cNvPicPr preferRelativeResize="0"/>
          <p:nvPr/>
        </p:nvPicPr>
        <p:blipFill>
          <a:blip r:embed="rId3">
            <a:alphaModFix/>
          </a:blip>
          <a:stretch>
            <a:fillRect/>
          </a:stretch>
        </p:blipFill>
        <p:spPr>
          <a:xfrm>
            <a:off x="1465910" y="152400"/>
            <a:ext cx="6212179" cy="46914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pic>
        <p:nvPicPr>
          <p:cNvPr id="204" name="Google Shape;204;p28">
            <a:hlinkClick r:id="rId3"/>
          </p:cNvPr>
          <p:cNvPicPr preferRelativeResize="0"/>
          <p:nvPr/>
        </p:nvPicPr>
        <p:blipFill>
          <a:blip r:embed="rId4">
            <a:alphaModFix/>
          </a:blip>
          <a:stretch>
            <a:fillRect/>
          </a:stretch>
        </p:blipFill>
        <p:spPr>
          <a:xfrm>
            <a:off x="2686875" y="0"/>
            <a:ext cx="3770251" cy="4687651"/>
          </a:xfrm>
          <a:prstGeom prst="rect">
            <a:avLst/>
          </a:prstGeom>
          <a:noFill/>
          <a:ln>
            <a:noFill/>
          </a:ln>
        </p:spPr>
      </p:pic>
      <p:sp>
        <p:nvSpPr>
          <p:cNvPr id="205" name="Google Shape;205;p28"/>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06" name="Google Shape;206;p28"/>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Home Page</a:t>
            </a:r>
            <a:endParaRPr sz="1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sp>
        <p:nvSpPr>
          <p:cNvPr id="211" name="Google Shape;211;p29"/>
          <p:cNvSpPr txBox="1"/>
          <p:nvPr>
            <p:ph idx="4294967295" type="title"/>
          </p:nvPr>
        </p:nvSpPr>
        <p:spPr>
          <a:xfrm>
            <a:off x="346425" y="4747100"/>
            <a:ext cx="22806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Component Detail</a:t>
            </a:r>
            <a:endParaRPr sz="1400">
              <a:solidFill>
                <a:srgbClr val="FFFFFF"/>
              </a:solidFill>
            </a:endParaRPr>
          </a:p>
        </p:txBody>
      </p:sp>
      <p:pic>
        <p:nvPicPr>
          <p:cNvPr id="212" name="Google Shape;212;p29">
            <a:hlinkClick r:id="rId3"/>
          </p:cNvPr>
          <p:cNvPicPr preferRelativeResize="0"/>
          <p:nvPr/>
        </p:nvPicPr>
        <p:blipFill>
          <a:blip r:embed="rId4">
            <a:alphaModFix/>
          </a:blip>
          <a:stretch>
            <a:fillRect/>
          </a:stretch>
        </p:blipFill>
        <p:spPr>
          <a:xfrm>
            <a:off x="2686875" y="0"/>
            <a:ext cx="3770251" cy="4697925"/>
          </a:xfrm>
          <a:prstGeom prst="rect">
            <a:avLst/>
          </a:prstGeom>
          <a:noFill/>
          <a:ln>
            <a:noFill/>
          </a:ln>
        </p:spPr>
      </p:pic>
      <p:sp>
        <p:nvSpPr>
          <p:cNvPr id="213" name="Google Shape;213;p29"/>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14" name="Google Shape;214;p29"/>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Pets Page</a:t>
            </a:r>
            <a:endParaRPr sz="1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30"/>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Component Detail (Mobile)</a:t>
            </a:r>
            <a:endParaRPr sz="1400">
              <a:solidFill>
                <a:srgbClr val="FFFFFF"/>
              </a:solidFill>
            </a:endParaRPr>
          </a:p>
        </p:txBody>
      </p:sp>
      <p:pic>
        <p:nvPicPr>
          <p:cNvPr id="220" name="Google Shape;220;p30">
            <a:hlinkClick r:id="rId3"/>
          </p:cNvPr>
          <p:cNvPicPr preferRelativeResize="0"/>
          <p:nvPr/>
        </p:nvPicPr>
        <p:blipFill>
          <a:blip r:embed="rId4">
            <a:alphaModFix/>
          </a:blip>
          <a:stretch>
            <a:fillRect/>
          </a:stretch>
        </p:blipFill>
        <p:spPr>
          <a:xfrm>
            <a:off x="2686875" y="0"/>
            <a:ext cx="3770251" cy="4718501"/>
          </a:xfrm>
          <a:prstGeom prst="rect">
            <a:avLst/>
          </a:prstGeom>
          <a:noFill/>
          <a:ln>
            <a:noFill/>
          </a:ln>
        </p:spPr>
      </p:pic>
      <p:sp>
        <p:nvSpPr>
          <p:cNvPr id="221" name="Google Shape;221;p30"/>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2" name="Google Shape;222;p30"/>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Products Page</a:t>
            </a:r>
            <a:endParaRPr sz="14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6" name="Shape 226"/>
        <p:cNvGrpSpPr/>
        <p:nvPr/>
      </p:nvGrpSpPr>
      <p:grpSpPr>
        <a:xfrm>
          <a:off x="0" y="0"/>
          <a:ext cx="0" cy="0"/>
          <a:chOff x="0" y="0"/>
          <a:chExt cx="0" cy="0"/>
        </a:xfrm>
      </p:grpSpPr>
      <p:sp>
        <p:nvSpPr>
          <p:cNvPr id="227" name="Google Shape;227;p31"/>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8" name="Google Shape;228;p31"/>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Tips Page</a:t>
            </a:r>
            <a:endParaRPr sz="1400">
              <a:solidFill>
                <a:srgbClr val="FFFFFF"/>
              </a:solidFill>
            </a:endParaRPr>
          </a:p>
        </p:txBody>
      </p:sp>
      <p:pic>
        <p:nvPicPr>
          <p:cNvPr id="229" name="Google Shape;229;p31">
            <a:hlinkClick r:id="rId3"/>
          </p:cNvPr>
          <p:cNvPicPr preferRelativeResize="0"/>
          <p:nvPr/>
        </p:nvPicPr>
        <p:blipFill>
          <a:blip r:embed="rId4">
            <a:alphaModFix/>
          </a:blip>
          <a:stretch>
            <a:fillRect/>
          </a:stretch>
        </p:blipFill>
        <p:spPr>
          <a:xfrm>
            <a:off x="2686875" y="0"/>
            <a:ext cx="3770251" cy="4718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32"/>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35" name="Google Shape;235;p32"/>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About Page</a:t>
            </a:r>
            <a:endParaRPr sz="1400">
              <a:solidFill>
                <a:schemeClr val="lt1"/>
              </a:solidFill>
            </a:endParaRPr>
          </a:p>
        </p:txBody>
      </p:sp>
      <p:pic>
        <p:nvPicPr>
          <p:cNvPr id="236" name="Google Shape;236;p32">
            <a:hlinkClick r:id="rId3"/>
          </p:cNvPr>
          <p:cNvPicPr preferRelativeResize="0"/>
          <p:nvPr/>
        </p:nvPicPr>
        <p:blipFill>
          <a:blip r:embed="rId4">
            <a:alphaModFix/>
          </a:blip>
          <a:stretch>
            <a:fillRect/>
          </a:stretch>
        </p:blipFill>
        <p:spPr>
          <a:xfrm>
            <a:off x="2686875" y="0"/>
            <a:ext cx="3770251" cy="47081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33"/>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2" name="Google Shape;242;p33"/>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Contact</a:t>
            </a:r>
            <a:r>
              <a:rPr lang="en" sz="1400">
                <a:solidFill>
                  <a:schemeClr val="lt1"/>
                </a:solidFill>
              </a:rPr>
              <a:t> Page</a:t>
            </a:r>
            <a:endParaRPr sz="1400">
              <a:solidFill>
                <a:schemeClr val="lt1"/>
              </a:solidFill>
            </a:endParaRPr>
          </a:p>
        </p:txBody>
      </p:sp>
      <p:pic>
        <p:nvPicPr>
          <p:cNvPr id="243" name="Google Shape;243;p33">
            <a:hlinkClick r:id="rId3"/>
          </p:cNvPr>
          <p:cNvPicPr preferRelativeResize="0"/>
          <p:nvPr/>
        </p:nvPicPr>
        <p:blipFill>
          <a:blip r:embed="rId4">
            <a:alphaModFix/>
          </a:blip>
          <a:stretch>
            <a:fillRect/>
          </a:stretch>
        </p:blipFill>
        <p:spPr>
          <a:xfrm>
            <a:off x="2686875" y="0"/>
            <a:ext cx="3770251" cy="4703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34"/>
          <p:cNvSpPr/>
          <p:nvPr/>
        </p:nvSpPr>
        <p:spPr>
          <a:xfrm>
            <a:off x="0" y="4747100"/>
            <a:ext cx="9144000" cy="39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49" name="Google Shape;249;p34"/>
          <p:cNvSpPr txBox="1"/>
          <p:nvPr>
            <p:ph idx="4294967295" type="title"/>
          </p:nvPr>
        </p:nvSpPr>
        <p:spPr>
          <a:xfrm>
            <a:off x="346425" y="4747100"/>
            <a:ext cx="3409500" cy="394200"/>
          </a:xfrm>
          <a:prstGeom prst="rect">
            <a:avLst/>
          </a:prstGeom>
          <a:noFill/>
        </p:spPr>
        <p:txBody>
          <a:bodyPr anchorCtr="0" anchor="b" bIns="91425" lIns="91425" spcFirstLastPara="1" rIns="91425" wrap="square" tIns="91425">
            <a:noAutofit/>
          </a:bodyPr>
          <a:lstStyle/>
          <a:p>
            <a:pPr indent="0" lvl="0" marL="0" rtl="0" algn="l">
              <a:spcBef>
                <a:spcPts val="0"/>
              </a:spcBef>
              <a:spcAft>
                <a:spcPts val="0"/>
              </a:spcAft>
              <a:buNone/>
            </a:pPr>
            <a:r>
              <a:rPr lang="en" sz="1400">
                <a:solidFill>
                  <a:schemeClr val="lt1"/>
                </a:solidFill>
              </a:rPr>
              <a:t>Login</a:t>
            </a:r>
            <a:r>
              <a:rPr lang="en" sz="1400">
                <a:solidFill>
                  <a:schemeClr val="lt1"/>
                </a:solidFill>
              </a:rPr>
              <a:t> Page</a:t>
            </a:r>
            <a:endParaRPr sz="1400">
              <a:solidFill>
                <a:schemeClr val="lt1"/>
              </a:solidFill>
            </a:endParaRPr>
          </a:p>
        </p:txBody>
      </p:sp>
      <p:pic>
        <p:nvPicPr>
          <p:cNvPr id="250" name="Google Shape;250;p34">
            <a:hlinkClick r:id="rId3"/>
          </p:cNvPr>
          <p:cNvPicPr preferRelativeResize="0"/>
          <p:nvPr/>
        </p:nvPicPr>
        <p:blipFill>
          <a:blip r:embed="rId4">
            <a:alphaModFix/>
          </a:blip>
          <a:stretch>
            <a:fillRect/>
          </a:stretch>
        </p:blipFill>
        <p:spPr>
          <a:xfrm>
            <a:off x="1104726" y="0"/>
            <a:ext cx="6934549" cy="4708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 Guide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5" name="Shape 145"/>
        <p:cNvGrpSpPr/>
        <p:nvPr/>
      </p:nvGrpSpPr>
      <p:grpSpPr>
        <a:xfrm>
          <a:off x="0" y="0"/>
          <a:ext cx="0" cy="0"/>
          <a:chOff x="0" y="0"/>
          <a:chExt cx="0" cy="0"/>
        </a:xfrm>
      </p:grpSpPr>
      <p:sp>
        <p:nvSpPr>
          <p:cNvPr id="146" name="Google Shape;146;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7" name="Google Shape;147;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lt1"/>
                </a:solidFill>
              </a:rPr>
              <a:t>The Problem</a:t>
            </a:r>
            <a:endParaRPr sz="1600">
              <a:solidFill>
                <a:schemeClr val="lt1"/>
              </a:solidFill>
            </a:endParaRPr>
          </a:p>
          <a:p>
            <a:pPr indent="0" lvl="0" marL="0" rtl="0" algn="l">
              <a:lnSpc>
                <a:spcPct val="115000"/>
              </a:lnSpc>
              <a:spcBef>
                <a:spcPts val="1600"/>
              </a:spcBef>
              <a:spcAft>
                <a:spcPts val="0"/>
              </a:spcAft>
              <a:buNone/>
            </a:pPr>
            <a:r>
              <a:rPr lang="en" sz="1600">
                <a:solidFill>
                  <a:srgbClr val="FFFFFF"/>
                </a:solidFill>
              </a:rPr>
              <a:t>Solution Proposal</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Wireframes</a:t>
            </a:r>
            <a:endParaRPr sz="1600">
              <a:solidFill>
                <a:srgbClr val="FFFFFF"/>
              </a:solidFill>
            </a:endParaRPr>
          </a:p>
          <a:p>
            <a:pPr indent="0" lvl="0" marL="0" rtl="0" algn="l">
              <a:lnSpc>
                <a:spcPct val="115000"/>
              </a:lnSpc>
              <a:spcBef>
                <a:spcPts val="1600"/>
              </a:spcBef>
              <a:spcAft>
                <a:spcPts val="0"/>
              </a:spcAft>
              <a:buNone/>
            </a:pPr>
            <a:r>
              <a:rPr lang="en" sz="1600">
                <a:solidFill>
                  <a:srgbClr val="FFFFFF"/>
                </a:solidFill>
              </a:rPr>
              <a:t>Style Guide</a:t>
            </a:r>
            <a:endParaRPr sz="16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pic>
        <p:nvPicPr>
          <p:cNvPr id="260" name="Google Shape;260;p36"/>
          <p:cNvPicPr preferRelativeResize="0"/>
          <p:nvPr/>
        </p:nvPicPr>
        <p:blipFill>
          <a:blip r:embed="rId3">
            <a:alphaModFix/>
          </a:blip>
          <a:stretch>
            <a:fillRect/>
          </a:stretch>
        </p:blipFill>
        <p:spPr>
          <a:xfrm>
            <a:off x="1369138" y="152400"/>
            <a:ext cx="6405724"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 name="Shape 151"/>
        <p:cNvGrpSpPr/>
        <p:nvPr/>
      </p:nvGrpSpPr>
      <p:grpSpPr>
        <a:xfrm>
          <a:off x="0" y="0"/>
          <a:ext cx="0" cy="0"/>
          <a:chOff x="0" y="0"/>
          <a:chExt cx="0" cy="0"/>
        </a:xfrm>
      </p:grpSpPr>
      <p:sp>
        <p:nvSpPr>
          <p:cNvPr id="152" name="Google Shape;152;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58" name="Google Shape;158;p20"/>
          <p:cNvSpPr txBox="1"/>
          <p:nvPr>
            <p:ph idx="2" type="body"/>
          </p:nvPr>
        </p:nvSpPr>
        <p:spPr>
          <a:xfrm>
            <a:off x="5174225" y="848100"/>
            <a:ext cx="3374400" cy="35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The problem we are solving is the need for Jack Pet Supplies to establish a web presence that promotes their business, the local dog rescue center, provides pet health tips, encourages user subscriptions, and showcases their products available for phone orders.</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Justification for the Solution</a:t>
            </a:r>
            <a:endParaRPr sz="3000"/>
          </a:p>
          <a:p>
            <a:pPr indent="0" lvl="0" marL="0" rtl="0" algn="l">
              <a:spcBef>
                <a:spcPts val="0"/>
              </a:spcBef>
              <a:spcAft>
                <a:spcPts val="0"/>
              </a:spcAft>
              <a:buNone/>
            </a:pPr>
            <a:r>
              <a:t/>
            </a:r>
            <a:endParaRPr sz="3000"/>
          </a:p>
        </p:txBody>
      </p:sp>
      <p:sp>
        <p:nvSpPr>
          <p:cNvPr id="164" name="Google Shape;164;p21"/>
          <p:cNvSpPr txBox="1"/>
          <p:nvPr>
            <p:ph idx="2" type="body"/>
          </p:nvPr>
        </p:nvSpPr>
        <p:spPr>
          <a:xfrm>
            <a:off x="5174225" y="293800"/>
            <a:ext cx="3374400" cy="121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rPr>
              <a:t>There are several justifications for our effort to solve the problem faced by Jack Pet Supplies:</a:t>
            </a:r>
            <a:endParaRPr b="1" sz="16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0" rtl="0" algn="l">
              <a:lnSpc>
                <a:spcPct val="115000"/>
              </a:lnSpc>
              <a:spcBef>
                <a:spcPts val="1000"/>
              </a:spcBef>
              <a:spcAft>
                <a:spcPts val="1600"/>
              </a:spcAft>
              <a:buNone/>
            </a:pPr>
            <a:r>
              <a:t/>
            </a:r>
            <a:endParaRPr/>
          </a:p>
        </p:txBody>
      </p:sp>
      <p:sp>
        <p:nvSpPr>
          <p:cNvPr id="165" name="Google Shape;165;p21"/>
          <p:cNvSpPr txBox="1"/>
          <p:nvPr/>
        </p:nvSpPr>
        <p:spPr>
          <a:xfrm>
            <a:off x="5174225" y="1602025"/>
            <a:ext cx="33924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Expanded Reach</a:t>
            </a:r>
            <a:br>
              <a:rPr lang="en">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Promotion of Local Dog Rescue Center</a:t>
            </a:r>
            <a:br>
              <a:rPr lang="en">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Enhanced User Experience</a:t>
            </a:r>
            <a:br>
              <a:rPr lang="en">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User Engagement and Subscriptions</a:t>
            </a:r>
            <a:br>
              <a:rPr lang="en">
                <a:latin typeface="Lato"/>
                <a:ea typeface="Lato"/>
                <a:cs typeface="Lato"/>
                <a:sym typeface="Lato"/>
              </a:rPr>
            </a:b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Product Showcase and Phone Orders</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Prospective Customer: Explore shop information, products, and contribution to the local dog rescue center.</a:t>
            </a:r>
            <a:endParaRPr/>
          </a:p>
          <a:p>
            <a:pPr indent="-311150" lvl="0" marL="457200" rtl="0" algn="l">
              <a:spcBef>
                <a:spcPts val="1000"/>
              </a:spcBef>
              <a:spcAft>
                <a:spcPts val="0"/>
              </a:spcAft>
              <a:buSzPts val="1300"/>
              <a:buChar char="➔"/>
            </a:pPr>
            <a:r>
              <a:rPr lang="en"/>
              <a:t>Pet Lover: View profiles and stories of dogs available for adoption at the rescue center.</a:t>
            </a:r>
            <a:endParaRPr/>
          </a:p>
          <a:p>
            <a:pPr indent="-311150" lvl="0" marL="457200" rtl="0" algn="l">
              <a:spcBef>
                <a:spcPts val="1000"/>
              </a:spcBef>
              <a:spcAft>
                <a:spcPts val="0"/>
              </a:spcAft>
              <a:buSzPts val="1300"/>
              <a:buChar char="➔"/>
            </a:pPr>
            <a:r>
              <a:rPr lang="en"/>
              <a:t>Pet Owner: Access regularly updated pet health tips and articles.</a:t>
            </a:r>
            <a:endParaRPr/>
          </a:p>
          <a:p>
            <a:pPr indent="-311150" lvl="0" marL="457200" rtl="0" algn="l">
              <a:spcBef>
                <a:spcPts val="1000"/>
              </a:spcBef>
              <a:spcAft>
                <a:spcPts val="0"/>
              </a:spcAft>
              <a:buSzPts val="1300"/>
              <a:buChar char="➔"/>
            </a:pPr>
            <a:r>
              <a:rPr lang="en"/>
              <a:t>Loyal Customer: Subscribe, login, and print discount vouchers for in-store use.</a:t>
            </a:r>
            <a:endParaRPr/>
          </a:p>
          <a:p>
            <a:pPr indent="-311150" lvl="0" marL="457200" rtl="0" algn="l">
              <a:spcBef>
                <a:spcPts val="1000"/>
              </a:spcBef>
              <a:spcAft>
                <a:spcPts val="0"/>
              </a:spcAft>
              <a:buSzPts val="1300"/>
              <a:buChar char="➔"/>
            </a:pPr>
            <a:r>
              <a:rPr lang="en"/>
              <a:t>Product Enthusiast: Browse products and place phone orders.</a:t>
            </a:r>
            <a:endParaRPr/>
          </a:p>
          <a:p>
            <a:pPr indent="0" lvl="0" marL="0" rtl="0" algn="l">
              <a:spcBef>
                <a:spcPts val="1000"/>
              </a:spcBef>
              <a:spcAft>
                <a:spcPts val="1000"/>
              </a:spcAft>
              <a:buNone/>
            </a:pPr>
            <a:r>
              <a:t/>
            </a:r>
            <a:endParaRPr/>
          </a:p>
        </p:txBody>
      </p:sp>
      <p:sp>
        <p:nvSpPr>
          <p:cNvPr id="171" name="Google Shape;17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Use cases / user stories</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5" name="Shape 175"/>
        <p:cNvGrpSpPr/>
        <p:nvPr/>
      </p:nvGrpSpPr>
      <p:grpSpPr>
        <a:xfrm>
          <a:off x="0" y="0"/>
          <a:ext cx="0" cy="0"/>
          <a:chOff x="0" y="0"/>
          <a:chExt cx="0" cy="0"/>
        </a:xfrm>
      </p:grpSpPr>
      <p:sp>
        <p:nvSpPr>
          <p:cNvPr id="176" name="Google Shape;176;p23"/>
          <p:cNvSpPr txBox="1"/>
          <p:nvPr>
            <p:ph type="title"/>
          </p:nvPr>
        </p:nvSpPr>
        <p:spPr>
          <a:xfrm>
            <a:off x="729450" y="2218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Assumptions &amp; Unknowns</a:t>
            </a:r>
            <a:endParaRPr b="0"/>
          </a:p>
        </p:txBody>
      </p:sp>
      <p:sp>
        <p:nvSpPr>
          <p:cNvPr id="177" name="Google Shape;177;p23"/>
          <p:cNvSpPr txBox="1"/>
          <p:nvPr>
            <p:ph type="title"/>
          </p:nvPr>
        </p:nvSpPr>
        <p:spPr>
          <a:xfrm>
            <a:off x="729450" y="841105"/>
            <a:ext cx="7021200" cy="3322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Lato"/>
              <a:buChar char="●"/>
            </a:pPr>
            <a:r>
              <a:rPr b="0" lang="en" sz="1300">
                <a:latin typeface="Lato"/>
                <a:ea typeface="Lato"/>
                <a:cs typeface="Lato"/>
                <a:sym typeface="Lato"/>
              </a:rPr>
              <a:t>Jack Pet Supplies has an existing physical shop and wants to establish an online presence to expand their reach.</a:t>
            </a:r>
            <a:br>
              <a:rPr b="0" lang="en" sz="1300">
                <a:latin typeface="Lato"/>
                <a:ea typeface="Lato"/>
                <a:cs typeface="Lato"/>
                <a:sym typeface="Lato"/>
              </a:rPr>
            </a:br>
            <a:endParaRPr b="0" sz="1300">
              <a:latin typeface="Lato"/>
              <a:ea typeface="Lato"/>
              <a:cs typeface="Lato"/>
              <a:sym typeface="Lato"/>
            </a:endParaRPr>
          </a:p>
          <a:p>
            <a:pPr indent="-311150" lvl="0" marL="457200" rtl="0" algn="l">
              <a:spcBef>
                <a:spcPts val="0"/>
              </a:spcBef>
              <a:spcAft>
                <a:spcPts val="0"/>
              </a:spcAft>
              <a:buSzPts val="1300"/>
              <a:buFont typeface="Lato"/>
              <a:buChar char="●"/>
            </a:pPr>
            <a:r>
              <a:rPr b="0" lang="en" sz="1300">
                <a:latin typeface="Lato"/>
                <a:ea typeface="Lato"/>
                <a:cs typeface="Lato"/>
                <a:sym typeface="Lato"/>
              </a:rPr>
              <a:t>The local dog rescue center, Sherlock Rescue, has an ongoing collaboration with Jack Pet Supplies for promoting dog adoption and receiving contributions.</a:t>
            </a:r>
            <a:br>
              <a:rPr b="0" lang="en" sz="1300">
                <a:latin typeface="Lato"/>
                <a:ea typeface="Lato"/>
                <a:cs typeface="Lato"/>
                <a:sym typeface="Lato"/>
              </a:rPr>
            </a:br>
            <a:endParaRPr b="0" sz="1300">
              <a:latin typeface="Lato"/>
              <a:ea typeface="Lato"/>
              <a:cs typeface="Lato"/>
              <a:sym typeface="Lato"/>
            </a:endParaRPr>
          </a:p>
          <a:p>
            <a:pPr indent="-311150" lvl="0" marL="457200" rtl="0" algn="l">
              <a:spcBef>
                <a:spcPts val="0"/>
              </a:spcBef>
              <a:spcAft>
                <a:spcPts val="0"/>
              </a:spcAft>
              <a:buSzPts val="1300"/>
              <a:buFont typeface="Lato"/>
              <a:buChar char="●"/>
            </a:pPr>
            <a:r>
              <a:rPr b="0" lang="en" sz="1300">
                <a:latin typeface="Lato"/>
                <a:ea typeface="Lato"/>
                <a:cs typeface="Lato"/>
                <a:sym typeface="Lato"/>
              </a:rPr>
              <a:t>The web application will primarily utilize client-side frameworks and libraries to provide a good user experience.</a:t>
            </a:r>
            <a:br>
              <a:rPr b="0" lang="en" sz="1300">
                <a:latin typeface="Lato"/>
                <a:ea typeface="Lato"/>
                <a:cs typeface="Lato"/>
                <a:sym typeface="Lato"/>
              </a:rPr>
            </a:br>
            <a:endParaRPr b="0" sz="1300">
              <a:latin typeface="Lato"/>
              <a:ea typeface="Lato"/>
              <a:cs typeface="Lato"/>
              <a:sym typeface="Lato"/>
            </a:endParaRPr>
          </a:p>
          <a:p>
            <a:pPr indent="-311150" lvl="0" marL="457200" rtl="0" algn="l">
              <a:spcBef>
                <a:spcPts val="0"/>
              </a:spcBef>
              <a:spcAft>
                <a:spcPts val="0"/>
              </a:spcAft>
              <a:buSzPts val="1300"/>
              <a:buFont typeface="Lato"/>
              <a:buChar char="●"/>
            </a:pPr>
            <a:r>
              <a:rPr b="0" lang="en" sz="1300">
                <a:latin typeface="Lato"/>
                <a:ea typeface="Lato"/>
                <a:cs typeface="Lato"/>
                <a:sym typeface="Lato"/>
              </a:rPr>
              <a:t>The specific design and layout preferences of Jack Pet Supplies for their web application.</a:t>
            </a:r>
            <a:br>
              <a:rPr b="0" lang="en" sz="1300">
                <a:latin typeface="Lato"/>
                <a:ea typeface="Lato"/>
                <a:cs typeface="Lato"/>
                <a:sym typeface="Lato"/>
              </a:rPr>
            </a:br>
            <a:endParaRPr b="0" sz="1300">
              <a:latin typeface="Lato"/>
              <a:ea typeface="Lato"/>
              <a:cs typeface="Lato"/>
              <a:sym typeface="Lato"/>
            </a:endParaRPr>
          </a:p>
          <a:p>
            <a:pPr indent="-311150" lvl="0" marL="457200" rtl="0" algn="l">
              <a:spcBef>
                <a:spcPts val="0"/>
              </a:spcBef>
              <a:spcAft>
                <a:spcPts val="0"/>
              </a:spcAft>
              <a:buSzPts val="1300"/>
              <a:buFont typeface="Lato"/>
              <a:buChar char="●"/>
            </a:pPr>
            <a:r>
              <a:rPr b="0" lang="en" sz="1300">
                <a:latin typeface="Lato"/>
                <a:ea typeface="Lato"/>
                <a:cs typeface="Lato"/>
                <a:sym typeface="Lato"/>
              </a:rPr>
              <a:t>The process and mechanism for user subscriptions, including any external services or systems involved.</a:t>
            </a:r>
            <a:br>
              <a:rPr b="0" lang="en" sz="1300">
                <a:latin typeface="Lato"/>
                <a:ea typeface="Lato"/>
                <a:cs typeface="Lato"/>
                <a:sym typeface="Lato"/>
              </a:rPr>
            </a:br>
            <a:endParaRPr b="0" sz="1200">
              <a:latin typeface="Lato"/>
              <a:ea typeface="Lato"/>
              <a:cs typeface="Lato"/>
              <a:sym typeface="Lato"/>
            </a:endParaRPr>
          </a:p>
          <a:p>
            <a:pPr indent="-311150" lvl="0" marL="457200" rtl="0" algn="l">
              <a:spcBef>
                <a:spcPts val="0"/>
              </a:spcBef>
              <a:spcAft>
                <a:spcPts val="0"/>
              </a:spcAft>
              <a:buSzPts val="1300"/>
              <a:buFont typeface="Lato"/>
              <a:buChar char="●"/>
            </a:pPr>
            <a:r>
              <a:rPr b="0" lang="en" sz="1300">
                <a:latin typeface="Lato"/>
                <a:ea typeface="Lato"/>
                <a:cs typeface="Lato"/>
                <a:sym typeface="Lato"/>
              </a:rPr>
              <a:t>The availability and readiness of product information, including descriptions, prices, and images, to be showcased on the website for phone orders.</a:t>
            </a:r>
            <a:endParaRPr b="0" sz="13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Proposal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description</a:t>
            </a:r>
            <a:endParaRPr/>
          </a:p>
        </p:txBody>
      </p:sp>
      <p:sp>
        <p:nvSpPr>
          <p:cNvPr id="188" name="Google Shape;18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a:p>
            <a:pPr indent="0" lvl="0" marL="0" rtl="0" algn="l">
              <a:lnSpc>
                <a:spcPct val="150000"/>
              </a:lnSpc>
              <a:spcBef>
                <a:spcPts val="1600"/>
              </a:spcBef>
              <a:spcAft>
                <a:spcPts val="0"/>
              </a:spcAft>
              <a:buNone/>
            </a:pPr>
            <a:r>
              <a:rPr lang="en"/>
              <a:t>Our solution is to develop a client-side web application for Jack Pet Supplies that promotes their business, showcases pets available for adoption at the local rescue center, provides pet health tips, encourages user subscriptions with login access to print discount vouchers, and allows customers to view and order products over the phone.</a:t>
            </a:r>
            <a:endParaRPr/>
          </a:p>
          <a:p>
            <a:pPr indent="0" lvl="0" marL="0" rtl="0" algn="l">
              <a:lnSpc>
                <a:spcPct val="150000"/>
              </a:lnSpc>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